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3" r:id="rId8"/>
    <p:sldId id="264" r:id="rId9"/>
    <p:sldId id="272" r:id="rId10"/>
    <p:sldId id="274" r:id="rId11"/>
    <p:sldId id="273" r:id="rId12"/>
    <p:sldId id="266" r:id="rId13"/>
    <p:sldId id="276" r:id="rId14"/>
    <p:sldId id="277" r:id="rId15"/>
    <p:sldId id="271" r:id="rId16"/>
    <p:sldId id="270" r:id="rId17"/>
    <p:sldId id="267" r:id="rId18"/>
    <p:sldId id="268" r:id="rId19"/>
    <p:sldId id="269" r:id="rId20"/>
    <p:sldId id="278" r:id="rId21"/>
  </p:sldIdLst>
  <p:sldSz cx="12192000" cy="6858000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5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EB4A-837F-49A6-B673-BC26A4192022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3" y="6308725"/>
            <a:ext cx="53784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A98F-05D8-44A8-9759-475B8088B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E35E-D90F-4D83-B0CD-BBE9C6575D54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2D30-0AE7-42A3-B1E7-A1874917E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12200" y="549278"/>
            <a:ext cx="256540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6000" y="549278"/>
            <a:ext cx="749300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C67E-EAB6-4956-B8AE-B6521676F9E0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A223-2DA6-4EBF-8107-7051207CD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6000" y="1412878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8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1526-E49D-4E81-A6CE-EBD204B44E1D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9E2D-6B4F-4CD3-A3D3-C4E701E04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16000" y="1412878"/>
            <a:ext cx="10261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347E-8533-4D5D-9307-04648A9487D3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232-DF00-448C-ACCD-8843BA4DAA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7408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8756-D039-4654-B67B-236A94C2B8EC}" type="datetime1">
              <a:rPr lang="zh-TW" altLang="en-US"/>
              <a:pPr>
                <a:defRPr/>
              </a:pPr>
              <a:t>2017/9/27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4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Computer &amp; Internet Architecture Lab</a:t>
            </a:r>
          </a:p>
          <a:p>
            <a:pPr>
              <a:defRPr/>
            </a:pPr>
            <a:r>
              <a:rPr lang="en-US" altLang="zh-TW" dirty="0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F63C-EE3D-4A67-9BE8-F52E6A2DE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7D3-D90F-4FA7-85EA-0085D9F9F68E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F8A9-F018-403C-95E5-B930BC7EB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6000" y="1412878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8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F0F4-2DE8-4136-BAAA-B37B064CB51A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8956-5698-4235-87A2-43FFF884C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5ADF-9CBB-459F-AF59-0FFDF81DA190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3430-33CF-497A-B2AB-4A94C5B368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9403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EDF2-D4BD-47D7-9130-8FC2052C6EDB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4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683A-7018-4BAB-8721-AD6325F5A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EAFE-E229-428A-9344-861A6FE10076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572C-5C2E-49A2-965C-7CB8B2360B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20FA-DD94-413D-B82E-528B523AE877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71D9-75DE-4C83-A83F-0AED51884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AE51-52AB-4210-ACC9-678CAB4E789C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CD28-92F7-4E71-AC93-D23BD4717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49275"/>
            <a:ext cx="10261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412878"/>
            <a:ext cx="10261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08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9DAE4238-3A07-464A-8BD3-BA5F6D62104E}" type="datetime1">
              <a:rPr lang="zh-TW" altLang="en-US"/>
              <a:pPr>
                <a:defRPr/>
              </a:pPr>
              <a:t>2017/9/27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273800"/>
            <a:ext cx="5281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0052" y="6308725"/>
            <a:ext cx="1318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7EA6CC49-A81B-4B85-B434-D76FD2EC0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24369" y="212725"/>
            <a:ext cx="11764433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 accelerator to speed up packet processing in NDN router 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A98F-05D8-44A8-9759-475B8088B8D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71025"/>
              </p:ext>
            </p:extLst>
          </p:nvPr>
        </p:nvGraphicFramePr>
        <p:xfrm>
          <a:off x="2999656" y="3573016"/>
          <a:ext cx="6120680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Authors: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Weiwen Yu, Derek Pao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Publisher: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en-US" altLang="zh-TW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Computer Communication</a:t>
                      </a:r>
                      <a:endParaRPr kumimoji="0" lang="en-US" altLang="zh-TW" sz="1800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1800" b="1" smtClean="0">
                          <a:solidFill>
                            <a:srgbClr val="3333CC"/>
                          </a:solidFill>
                          <a:latin typeface="+mn-lt"/>
                        </a:rPr>
                        <a:t>Presenter: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baseline="0" dirty="0" smtClean="0">
                          <a:latin typeface="+mn-lt"/>
                        </a:rPr>
                        <a:t>Tzu-Chieh, Lin</a:t>
                      </a:r>
                      <a:endParaRPr lang="zh-TW" altLang="en-US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Date:</a:t>
                      </a:r>
                      <a:endParaRPr kumimoji="0" lang="zh-TW" altLang="en-US" sz="1800" b="1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dirty="0" smtClean="0">
                          <a:latin typeface="+mn-lt"/>
                        </a:rPr>
                        <a:t>106/09/27</a:t>
                      </a:r>
                      <a:endParaRPr lang="zh-TW" altLang="en-US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1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err="1" smtClean="0"/>
              <a:t>nid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&amp;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sn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Divide </a:t>
            </a:r>
            <a:r>
              <a:rPr lang="en-US" altLang="zh-TW" sz="2400" dirty="0"/>
              <a:t>the packet name into two logical parts, the content </a:t>
            </a:r>
            <a:r>
              <a:rPr lang="en-US" altLang="zh-TW" sz="2400" dirty="0" smtClean="0"/>
              <a:t>name, </a:t>
            </a:r>
            <a:r>
              <a:rPr lang="en-US" altLang="zh-TW" sz="2400" dirty="0"/>
              <a:t>and the segment number </a:t>
            </a:r>
            <a:r>
              <a:rPr lang="en-US" altLang="zh-TW" sz="2400" dirty="0" smtClean="0"/>
              <a:t>(</a:t>
            </a:r>
            <a:r>
              <a:rPr lang="en-US" altLang="zh-TW" sz="2400" i="1" dirty="0" err="1" smtClean="0"/>
              <a:t>sn</a:t>
            </a:r>
            <a:r>
              <a:rPr lang="en-US" altLang="zh-TW" sz="2400" dirty="0" smtClean="0"/>
              <a:t>).</a:t>
            </a:r>
          </a:p>
          <a:p>
            <a:endParaRPr lang="en-US" altLang="zh-TW" sz="2400" dirty="0"/>
          </a:p>
          <a:p>
            <a:r>
              <a:rPr lang="en-US" altLang="zh-TW" sz="2400" dirty="0"/>
              <a:t>For example, /</a:t>
            </a:r>
            <a:r>
              <a:rPr lang="en-US" altLang="zh-TW" sz="2400" dirty="0" smtClean="0"/>
              <a:t>parc.com/videos/WidgetA.mpg/1/3 have content name /parc.com/videos/WidgetA.mpg/1 and segment number 3.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Variable-length </a:t>
            </a:r>
            <a:r>
              <a:rPr lang="en-US" altLang="zh-TW" sz="2400" dirty="0"/>
              <a:t>name is converted to a fixed-length 64-bit name ID </a:t>
            </a:r>
            <a:r>
              <a:rPr lang="en-US" altLang="zh-TW" sz="2400" dirty="0" smtClean="0"/>
              <a:t>(</a:t>
            </a:r>
            <a:r>
              <a:rPr lang="en-US" altLang="zh-TW" sz="2400" i="1" dirty="0" err="1" smtClean="0"/>
              <a:t>nid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using </a:t>
            </a:r>
            <a:r>
              <a:rPr lang="en-US" altLang="zh-TW" sz="2400" dirty="0" smtClean="0"/>
              <a:t>hash function.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hash(/parc.com/… , 3) = 30 ,  then (</a:t>
            </a:r>
            <a:r>
              <a:rPr lang="en-US" altLang="zh-TW" sz="2400" dirty="0" err="1" smtClean="0"/>
              <a:t>nid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sn</a:t>
            </a:r>
            <a:r>
              <a:rPr lang="en-US" altLang="zh-TW" sz="2400" dirty="0" smtClean="0"/>
              <a:t>) = (30, 3)</a:t>
            </a:r>
            <a:endParaRPr lang="zh-TW" altLang="en-US" sz="2400" i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PIT &amp; </a:t>
            </a:r>
            <a:r>
              <a:rPr lang="en-US" altLang="zh-TW" dirty="0" err="1" smtClean="0"/>
              <a:t>nidT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software and hardware maintain its own copy of the </a:t>
            </a:r>
            <a:r>
              <a:rPr lang="en-US" altLang="zh-TW" dirty="0" smtClean="0"/>
              <a:t>PIT and </a:t>
            </a:r>
            <a:r>
              <a:rPr lang="en-US" altLang="zh-TW" dirty="0" err="1" smtClean="0"/>
              <a:t>nidT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The hardware </a:t>
            </a:r>
            <a:r>
              <a:rPr lang="en-US" altLang="zh-TW" dirty="0"/>
              <a:t>table contains only the essential data fields to </a:t>
            </a:r>
            <a:r>
              <a:rPr lang="en-US" altLang="zh-TW" dirty="0" smtClean="0"/>
              <a:t>support </a:t>
            </a:r>
            <a:r>
              <a:rPr lang="en-US" altLang="zh-TW" dirty="0"/>
              <a:t>the search and update </a:t>
            </a:r>
            <a:r>
              <a:rPr lang="en-US" altLang="zh-TW" dirty="0" smtClean="0"/>
              <a:t>operations.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07" y="3571875"/>
            <a:ext cx="10694386" cy="21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4" y="257653"/>
            <a:ext cx="10292158" cy="59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Received Interest Packet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>
          <a:xfrm>
            <a:off x="3653256" y="2600077"/>
            <a:ext cx="2202512" cy="1208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chemeClr val="tx1"/>
                </a:solidFill>
              </a:rPr>
              <a:t>NPU</a:t>
            </a:r>
            <a:endParaRPr lang="zh-TW" alt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09723" y="2600077"/>
            <a:ext cx="2202512" cy="120859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chemeClr val="tx1"/>
                </a:solidFill>
              </a:rPr>
              <a:t>FPGA</a:t>
            </a:r>
            <a:endParaRPr lang="zh-TW" altLang="en-US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292011"/>
              </p:ext>
            </p:extLst>
          </p:nvPr>
        </p:nvGraphicFramePr>
        <p:xfrm>
          <a:off x="9849385" y="1959425"/>
          <a:ext cx="2029350" cy="201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50">
                  <a:extLst>
                    <a:ext uri="{9D8B030D-6E8A-4147-A177-3AD203B41FA5}">
                      <a16:colId xmlns:a16="http://schemas.microsoft.com/office/drawing/2014/main" val="1597280956"/>
                    </a:ext>
                  </a:extLst>
                </a:gridCol>
                <a:gridCol w="676450">
                  <a:extLst>
                    <a:ext uri="{9D8B030D-6E8A-4147-A177-3AD203B41FA5}">
                      <a16:colId xmlns:a16="http://schemas.microsoft.com/office/drawing/2014/main" val="2462167961"/>
                    </a:ext>
                  </a:extLst>
                </a:gridCol>
                <a:gridCol w="676450">
                  <a:extLst>
                    <a:ext uri="{9D8B030D-6E8A-4147-A177-3AD203B41FA5}">
                      <a16:colId xmlns:a16="http://schemas.microsoft.com/office/drawing/2014/main" val="2038714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nid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68865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177667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750714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681596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907524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93963"/>
              </p:ext>
            </p:extLst>
          </p:nvPr>
        </p:nvGraphicFramePr>
        <p:xfrm>
          <a:off x="323807" y="1417511"/>
          <a:ext cx="3293616" cy="255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16">
                  <a:extLst>
                    <a:ext uri="{9D8B030D-6E8A-4147-A177-3AD203B41FA5}">
                      <a16:colId xmlns:a16="http://schemas.microsoft.com/office/drawing/2014/main" val="3860576196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1313753758"/>
                    </a:ext>
                  </a:extLst>
                </a:gridCol>
                <a:gridCol w="461176">
                  <a:extLst>
                    <a:ext uri="{9D8B030D-6E8A-4147-A177-3AD203B41FA5}">
                      <a16:colId xmlns:a16="http://schemas.microsoft.com/office/drawing/2014/main" val="3701529773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3363656258"/>
                    </a:ext>
                  </a:extLst>
                </a:gridCol>
                <a:gridCol w="852567">
                  <a:extLst>
                    <a:ext uri="{9D8B030D-6E8A-4147-A177-3AD203B41FA5}">
                      <a16:colId xmlns:a16="http://schemas.microsoft.com/office/drawing/2014/main" val="1058945844"/>
                    </a:ext>
                  </a:extLst>
                </a:gridCol>
              </a:tblGrid>
              <a:tr h="47851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nid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info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106530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278774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82972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101236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42234"/>
                  </a:ext>
                </a:extLst>
              </a:tr>
            </a:tbl>
          </a:graphicData>
        </a:graphic>
      </p:graphicFrame>
      <p:sp>
        <p:nvSpPr>
          <p:cNvPr id="14" name="向右箭號 13"/>
          <p:cNvSpPr/>
          <p:nvPr/>
        </p:nvSpPr>
        <p:spPr>
          <a:xfrm>
            <a:off x="5976860" y="2600077"/>
            <a:ext cx="1431235" cy="636104"/>
          </a:xfrm>
          <a:prstGeom prst="rightArrow">
            <a:avLst/>
          </a:prstGeom>
          <a:solidFill>
            <a:schemeClr val="accent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LI(30, 0)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 flipH="1">
            <a:off x="5925591" y="3247628"/>
            <a:ext cx="1482503" cy="63610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(hit, 0x00, ..)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/>
          <a:srcRect l="2527" t="6579" r="2318" b="60658"/>
          <a:stretch/>
        </p:blipFill>
        <p:spPr>
          <a:xfrm>
            <a:off x="1121406" y="4188271"/>
            <a:ext cx="9422639" cy="188958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849385" y="2379092"/>
            <a:ext cx="20293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23807" y="2085975"/>
            <a:ext cx="3171868" cy="43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Received Data Packet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>
          <a:xfrm>
            <a:off x="3653256" y="2600077"/>
            <a:ext cx="2202512" cy="1208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chemeClr val="tx1"/>
                </a:solidFill>
              </a:rPr>
              <a:t>NPU</a:t>
            </a:r>
            <a:endParaRPr lang="zh-TW" alt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09723" y="2600077"/>
            <a:ext cx="2202512" cy="120859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chemeClr val="tx1"/>
                </a:solidFill>
              </a:rPr>
              <a:t>FPGA</a:t>
            </a:r>
            <a:endParaRPr lang="zh-TW" altLang="en-US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</p:nvPr>
        </p:nvGraphicFramePr>
        <p:xfrm>
          <a:off x="9849385" y="1959425"/>
          <a:ext cx="2029350" cy="201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50">
                  <a:extLst>
                    <a:ext uri="{9D8B030D-6E8A-4147-A177-3AD203B41FA5}">
                      <a16:colId xmlns:a16="http://schemas.microsoft.com/office/drawing/2014/main" val="1597280956"/>
                    </a:ext>
                  </a:extLst>
                </a:gridCol>
                <a:gridCol w="676450">
                  <a:extLst>
                    <a:ext uri="{9D8B030D-6E8A-4147-A177-3AD203B41FA5}">
                      <a16:colId xmlns:a16="http://schemas.microsoft.com/office/drawing/2014/main" val="2462167961"/>
                    </a:ext>
                  </a:extLst>
                </a:gridCol>
                <a:gridCol w="676450">
                  <a:extLst>
                    <a:ext uri="{9D8B030D-6E8A-4147-A177-3AD203B41FA5}">
                      <a16:colId xmlns:a16="http://schemas.microsoft.com/office/drawing/2014/main" val="2038714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nid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68865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177667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750714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681596"/>
                  </a:ext>
                </a:extLst>
              </a:tr>
              <a:tr h="412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907524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23807" y="1417511"/>
          <a:ext cx="3293616" cy="255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16">
                  <a:extLst>
                    <a:ext uri="{9D8B030D-6E8A-4147-A177-3AD203B41FA5}">
                      <a16:colId xmlns:a16="http://schemas.microsoft.com/office/drawing/2014/main" val="3860576196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1313753758"/>
                    </a:ext>
                  </a:extLst>
                </a:gridCol>
                <a:gridCol w="461176">
                  <a:extLst>
                    <a:ext uri="{9D8B030D-6E8A-4147-A177-3AD203B41FA5}">
                      <a16:colId xmlns:a16="http://schemas.microsoft.com/office/drawing/2014/main" val="3701529773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3363656258"/>
                    </a:ext>
                  </a:extLst>
                </a:gridCol>
                <a:gridCol w="852567">
                  <a:extLst>
                    <a:ext uri="{9D8B030D-6E8A-4147-A177-3AD203B41FA5}">
                      <a16:colId xmlns:a16="http://schemas.microsoft.com/office/drawing/2014/main" val="1058945844"/>
                    </a:ext>
                  </a:extLst>
                </a:gridCol>
              </a:tblGrid>
              <a:tr h="47851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nid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info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106530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278774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0x01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82972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101236"/>
                  </a:ext>
                </a:extLst>
              </a:tr>
              <a:tr h="478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0x11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42234"/>
                  </a:ext>
                </a:extLst>
              </a:tr>
            </a:tbl>
          </a:graphicData>
        </a:graphic>
      </p:graphicFrame>
      <p:sp>
        <p:nvSpPr>
          <p:cNvPr id="14" name="向右箭號 13"/>
          <p:cNvSpPr/>
          <p:nvPr/>
        </p:nvSpPr>
        <p:spPr>
          <a:xfrm>
            <a:off x="5976860" y="2600077"/>
            <a:ext cx="1431235" cy="636104"/>
          </a:xfrm>
          <a:prstGeom prst="rightArrow">
            <a:avLst/>
          </a:prstGeom>
          <a:solidFill>
            <a:schemeClr val="accent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LD(30, 0)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 flipH="1">
            <a:off x="5925591" y="3247628"/>
            <a:ext cx="1482503" cy="63610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(hit, 0x00, ..)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/>
          <a:srcRect l="2527" t="39077" r="2294" b="40098"/>
          <a:stretch/>
        </p:blipFill>
        <p:spPr>
          <a:xfrm>
            <a:off x="1342261" y="4603210"/>
            <a:ext cx="9796007" cy="1248354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9712235" y="2528515"/>
            <a:ext cx="22226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849385" y="2379092"/>
            <a:ext cx="20293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23807" y="2085975"/>
            <a:ext cx="3171868" cy="43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0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Lookup Table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24" y="1529831"/>
            <a:ext cx="7580952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4" y="230328"/>
            <a:ext cx="10369332" cy="60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37" y="2008059"/>
            <a:ext cx="11436198" cy="3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22" y="1425844"/>
            <a:ext cx="10069155" cy="48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90" y="1446246"/>
            <a:ext cx="9158820" cy="45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Named Data Networking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(NDN) is a new network architecture. Packets under the NDN framework are identified by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instead of the IP address/port number in the conventional Internet Protocol .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in an NDN packet can name anything – an endpoint, a data chunk in a movie or a book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packets in NDN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network:	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packet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31" y="845344"/>
            <a:ext cx="9664338" cy="49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NDN Architectural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>
          <a:xfrm>
            <a:off x="1375576" y="2902226"/>
            <a:ext cx="2449001" cy="1256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Consumer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6997148" y="1757238"/>
            <a:ext cx="3419061" cy="416648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NDN</a:t>
            </a: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Network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253948" y="2902226"/>
            <a:ext cx="2409245" cy="6202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Packet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 flipH="1">
            <a:off x="4253948" y="3518051"/>
            <a:ext cx="2409245" cy="620202"/>
          </a:xfrm>
          <a:prstGeom prst="righ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Data Packet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58" y="1630017"/>
            <a:ext cx="9845014" cy="39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A </a:t>
            </a:r>
            <a:r>
              <a:rPr lang="en-US" altLang="zh-TW" sz="2400" dirty="0"/>
              <a:t>video produced by </a:t>
            </a:r>
            <a:r>
              <a:rPr lang="en-US" altLang="zh-TW" sz="2400" dirty="0" smtClean="0"/>
              <a:t>PARC.com </a:t>
            </a:r>
            <a:r>
              <a:rPr lang="en-US" altLang="zh-TW" sz="2400" dirty="0"/>
              <a:t>may have the </a:t>
            </a:r>
            <a:r>
              <a:rPr lang="en-US" altLang="zh-TW" sz="2400" dirty="0" smtClean="0"/>
              <a:t>name</a:t>
            </a:r>
          </a:p>
          <a:p>
            <a:endParaRPr lang="en-US" altLang="zh-TW" sz="2400" dirty="0" smtClean="0"/>
          </a:p>
          <a:p>
            <a:pPr marL="0" indent="0" algn="ctr">
              <a:buNone/>
            </a:pPr>
            <a:r>
              <a:rPr lang="en-US" altLang="zh-TW" sz="3000" dirty="0" smtClean="0"/>
              <a:t>/parc.com/videos/WidgetA.mpg</a:t>
            </a:r>
          </a:p>
          <a:p>
            <a:pPr marL="0" indent="0">
              <a:buNone/>
            </a:pPr>
            <a:r>
              <a:rPr lang="en-US" altLang="zh-TW" sz="2400" dirty="0" smtClean="0"/>
              <a:t> </a:t>
            </a:r>
          </a:p>
          <a:p>
            <a:r>
              <a:rPr lang="en-US" altLang="zh-TW" sz="2400" dirty="0"/>
              <a:t>S</a:t>
            </a:r>
            <a:r>
              <a:rPr lang="en-US" altLang="zh-TW" sz="2400" dirty="0" smtClean="0"/>
              <a:t>egment </a:t>
            </a:r>
            <a:r>
              <a:rPr lang="en-US" altLang="zh-TW" sz="2400" dirty="0"/>
              <a:t>3 of version 1 of the video might be named 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 algn="ctr">
              <a:buNone/>
            </a:pPr>
            <a:r>
              <a:rPr lang="en-US" altLang="zh-TW" sz="3000" dirty="0" smtClean="0"/>
              <a:t>/parc.com/videos/WidgetA.mpg/1/3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	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3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94" y="620202"/>
            <a:ext cx="8749742" cy="540621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948068" y="4063116"/>
            <a:ext cx="147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/>
              <a:t>Forwarding Information Base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741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processing challenges in NDN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difference between the packet processing in NDN and conventional TCP/IP routers is that NDN requires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stateful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processing, whereas TCP/IP only requires stateless processing. 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stateful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requirement of NDN leads to per-packet update to the PIT and the CS tables.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should be able to execute update and lookup operations to the PIT/CS tables with the same efficiency.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21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DiPIT and </a:t>
            </a:r>
            <a:r>
              <a:rPr lang="en-US" altLang="zh-TW" sz="2400" dirty="0" err="1"/>
              <a:t>MaPIT</a:t>
            </a:r>
            <a:r>
              <a:rPr lang="en-US" altLang="zh-TW" sz="2400" dirty="0"/>
              <a:t> are two software-base implementation PIT table using BF(Bloom Filter). Yuan and Crowley present a software implementation of the PIT using d-left hash table.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These software-base implementation can only achieve packet processing rate of a few MPPS (million packets per second).</a:t>
            </a:r>
          </a:p>
          <a:p>
            <a:endParaRPr lang="en-US" altLang="zh-TW" sz="2400" dirty="0"/>
          </a:p>
          <a:p>
            <a:r>
              <a:rPr lang="en-US" altLang="zh-TW" sz="2400" dirty="0"/>
              <a:t>In this paper, we shall present a hardware accelerator that can improve the packet processing rate of the PIT up to 60 MPPS, and reduce the workload of FIB lookup significantly.</a:t>
            </a:r>
          </a:p>
          <a:p>
            <a:endParaRPr lang="en-US" altLang="zh-TW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8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3501"/>
          <a:stretch/>
        </p:blipFill>
        <p:spPr>
          <a:xfrm>
            <a:off x="1101562" y="1458140"/>
            <a:ext cx="10277405" cy="45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2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9CCEAD8C-D56E-4C04-B23A-B9E1C0582F04}" vid="{AA53D388-72CD-4FE1-A0B7-01F449EC43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2809</TotalTime>
  <Words>743</Words>
  <Application>Microsoft Office PowerPoint</Application>
  <PresentationFormat>寬螢幕</PresentationFormat>
  <Paragraphs>209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新細明體</vt:lpstr>
      <vt:lpstr>Arial</vt:lpstr>
      <vt:lpstr>Arial Black</vt:lpstr>
      <vt:lpstr>Times New Roman</vt:lpstr>
      <vt:lpstr>Wingdings</vt:lpstr>
      <vt:lpstr>佈景主題1</vt:lpstr>
      <vt:lpstr>  Hardware accelerator to speed up packet processing in NDN router </vt:lpstr>
      <vt:lpstr>INTRODUCTION</vt:lpstr>
      <vt:lpstr>NDN Architectural</vt:lpstr>
      <vt:lpstr>PowerPoint 簡報</vt:lpstr>
      <vt:lpstr>Name</vt:lpstr>
      <vt:lpstr>PowerPoint 簡報</vt:lpstr>
      <vt:lpstr>Packet processing challenges in NDN</vt:lpstr>
      <vt:lpstr>Related work </vt:lpstr>
      <vt:lpstr>System Architecture</vt:lpstr>
      <vt:lpstr>nid &amp; sn</vt:lpstr>
      <vt:lpstr>PIT &amp; nidT </vt:lpstr>
      <vt:lpstr>PowerPoint 簡報</vt:lpstr>
      <vt:lpstr>Received Interest Packet</vt:lpstr>
      <vt:lpstr>Received Data Packet</vt:lpstr>
      <vt:lpstr>Lookup Table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accelerator to speed up packet processing in NDN router</dc:title>
  <dc:creator>林子傑</dc:creator>
  <cp:lastModifiedBy>林子傑</cp:lastModifiedBy>
  <cp:revision>94</cp:revision>
  <dcterms:created xsi:type="dcterms:W3CDTF">2017-09-12T03:31:31Z</dcterms:created>
  <dcterms:modified xsi:type="dcterms:W3CDTF">2017-09-27T02:03:07Z</dcterms:modified>
</cp:coreProperties>
</file>